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Helvetica Neue Light"/>
      <p:regular r:id="rId14"/>
      <p:bold r:id="rId15"/>
      <p:italic r:id="rId16"/>
      <p:boldItalic r:id="rId17"/>
    </p:embeddedFont>
    <p:embeddedFont>
      <p:font typeface="DM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DM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HelveticaNeueLight-bold.fntdata"/><Relationship Id="rId14" Type="http://schemas.openxmlformats.org/officeDocument/2006/relationships/font" Target="fonts/HelveticaNeueLight-regular.fntdata"/><Relationship Id="rId17" Type="http://schemas.openxmlformats.org/officeDocument/2006/relationships/font" Target="fonts/HelveticaNeueLight-boldItalic.fntdata"/><Relationship Id="rId16" Type="http://schemas.openxmlformats.org/officeDocument/2006/relationships/font" Target="fonts/HelveticaNeueLight-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DMSans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DM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1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2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" name="Google Shape;8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5" name="Google Shape;85;p2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hyperlink" Target="https://git-scm.com/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30"/>
          <p:cNvPicPr preferRelativeResize="0"/>
          <p:nvPr/>
        </p:nvPicPr>
        <p:blipFill rotWithShape="1">
          <a:blip r:embed="rId3">
            <a:alphaModFix/>
          </a:blip>
          <a:srcRect b="0" l="24038" r="24031" t="0"/>
          <a:stretch/>
        </p:blipFill>
        <p:spPr>
          <a:xfrm>
            <a:off x="504875" y="468275"/>
            <a:ext cx="2923973" cy="41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0"/>
          <p:cNvSpPr txBox="1"/>
          <p:nvPr/>
        </p:nvSpPr>
        <p:spPr>
          <a:xfrm>
            <a:off x="3649500" y="646513"/>
            <a:ext cx="49872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INSTALAÇÃO E CONFIGURAÇÃO DO GIT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30"/>
          <p:cNvSpPr txBox="1"/>
          <p:nvPr/>
        </p:nvSpPr>
        <p:spPr>
          <a:xfrm>
            <a:off x="3649500" y="1969713"/>
            <a:ext cx="49872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Vamos começar do começo. Você tem que instalá-lo.</a:t>
            </a:r>
            <a:endParaRPr b="0" i="0" sz="13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Você pode obtê-los de várias maneiras. As duas principais são </a:t>
            </a:r>
            <a:r>
              <a:rPr b="1" i="0" lang="pt-BR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instalá-lo a partir de um código fonte</a:t>
            </a:r>
            <a:r>
              <a:rPr b="0" i="0" lang="pt-BR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ou</a:t>
            </a:r>
            <a:r>
              <a:rPr b="1" i="0" lang="pt-BR" sz="1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instalar um pacote existente para a sua plataforma.</a:t>
            </a:r>
            <a:endParaRPr b="1" i="0" sz="1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Vamos fazer juntos!</a:t>
            </a:r>
            <a:endParaRPr sz="13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1"/>
          <p:cNvSpPr txBox="1"/>
          <p:nvPr/>
        </p:nvSpPr>
        <p:spPr>
          <a:xfrm>
            <a:off x="727300" y="980825"/>
            <a:ext cx="7464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Acesse </a:t>
            </a:r>
            <a:r>
              <a:rPr b="0" i="0" lang="pt-BR" sz="1800" u="sng" cap="none" strike="noStrike">
                <a:solidFill>
                  <a:srgbClr val="058ECD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e faça o download do pacote de instalação “download (n.º da versão) for Mac” (ou, se tiver outro sistema operacional, será Windows ou Linux). </a:t>
            </a:r>
            <a:endParaRPr b="0" i="0" sz="1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4" name="Google Shape;10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300" y="2184525"/>
            <a:ext cx="7724146" cy="23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1"/>
          <p:cNvSpPr txBox="1"/>
          <p:nvPr/>
        </p:nvSpPr>
        <p:spPr>
          <a:xfrm>
            <a:off x="1626300" y="97275"/>
            <a:ext cx="5891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INSTALAÇÃO DO GIT (MAC)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" name="Google Shape;106;p31"/>
          <p:cNvSpPr/>
          <p:nvPr/>
        </p:nvSpPr>
        <p:spPr>
          <a:xfrm>
            <a:off x="727300" y="2184525"/>
            <a:ext cx="7724100" cy="23226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4199" y="4637000"/>
            <a:ext cx="1613978" cy="3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2"/>
          <p:cNvSpPr txBox="1"/>
          <p:nvPr/>
        </p:nvSpPr>
        <p:spPr>
          <a:xfrm>
            <a:off x="839550" y="979250"/>
            <a:ext cx="7464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É possível que essa pop-up de segurança apareça quando 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tentar executar o arquivo baixado.</a:t>
            </a:r>
            <a:endParaRPr b="0" i="0" sz="1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4" name="Google Shape;114;p32"/>
          <p:cNvPicPr preferRelativeResize="0"/>
          <p:nvPr/>
        </p:nvPicPr>
        <p:blipFill rotWithShape="1">
          <a:blip r:embed="rId4">
            <a:alphaModFix/>
          </a:blip>
          <a:srcRect b="503" l="0" r="0" t="513"/>
          <a:stretch/>
        </p:blipFill>
        <p:spPr>
          <a:xfrm>
            <a:off x="2296400" y="1853050"/>
            <a:ext cx="4551201" cy="280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2"/>
          <p:cNvSpPr txBox="1"/>
          <p:nvPr/>
        </p:nvSpPr>
        <p:spPr>
          <a:xfrm>
            <a:off x="1626300" y="84400"/>
            <a:ext cx="5891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INSTALAÇÃO DO GIT (MAC)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32"/>
          <p:cNvSpPr/>
          <p:nvPr/>
        </p:nvSpPr>
        <p:spPr>
          <a:xfrm>
            <a:off x="2275950" y="1853088"/>
            <a:ext cx="4592100" cy="28065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199" y="4637000"/>
            <a:ext cx="1613978" cy="3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3"/>
          <p:cNvSpPr txBox="1"/>
          <p:nvPr/>
        </p:nvSpPr>
        <p:spPr>
          <a:xfrm>
            <a:off x="786713" y="1109950"/>
            <a:ext cx="7464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Vá para “</a:t>
            </a:r>
            <a:r>
              <a:rPr b="0" i="1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Preferências do sistema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” → “</a:t>
            </a:r>
            <a:r>
              <a:rPr b="0" i="1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Segurança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” e encontrará o seguinte. Clique em </a:t>
            </a:r>
            <a:r>
              <a:rPr b="1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i="1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Abrir mesmo assim.</a:t>
            </a:r>
            <a:r>
              <a:rPr b="1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”</a:t>
            </a:r>
            <a:endParaRPr b="1" i="0" sz="1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4" name="Google Shape;124;p33"/>
          <p:cNvPicPr preferRelativeResize="0"/>
          <p:nvPr/>
        </p:nvPicPr>
        <p:blipFill rotWithShape="1">
          <a:blip r:embed="rId4">
            <a:alphaModFix/>
          </a:blip>
          <a:srcRect b="1227" l="0" r="0" t="1219"/>
          <a:stretch/>
        </p:blipFill>
        <p:spPr>
          <a:xfrm>
            <a:off x="786725" y="2317875"/>
            <a:ext cx="7598377" cy="15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3"/>
          <p:cNvSpPr txBox="1"/>
          <p:nvPr/>
        </p:nvSpPr>
        <p:spPr>
          <a:xfrm>
            <a:off x="1626300" y="120850"/>
            <a:ext cx="5891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INSTALAÇÃO DO GIT (MAC)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6713" y="2317938"/>
            <a:ext cx="7598400" cy="1597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199" y="4637000"/>
            <a:ext cx="1613978" cy="3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4"/>
          <p:cNvSpPr txBox="1"/>
          <p:nvPr/>
        </p:nvSpPr>
        <p:spPr>
          <a:xfrm>
            <a:off x="856938" y="921900"/>
            <a:ext cx="7464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Mas uma caixa de diálogo. Clique em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“Abrir”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4" name="Google Shape;134;p34"/>
          <p:cNvPicPr preferRelativeResize="0"/>
          <p:nvPr/>
        </p:nvPicPr>
        <p:blipFill rotWithShape="1">
          <a:blip r:embed="rId4">
            <a:alphaModFix/>
          </a:blip>
          <a:srcRect b="57" l="0" r="0" t="58"/>
          <a:stretch/>
        </p:blipFill>
        <p:spPr>
          <a:xfrm>
            <a:off x="1965250" y="1700475"/>
            <a:ext cx="4965478" cy="28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4"/>
          <p:cNvSpPr txBox="1"/>
          <p:nvPr/>
        </p:nvSpPr>
        <p:spPr>
          <a:xfrm>
            <a:off x="1626300" y="120850"/>
            <a:ext cx="5891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INSTALAÇÃO DO GIT (MAC)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34"/>
          <p:cNvSpPr/>
          <p:nvPr/>
        </p:nvSpPr>
        <p:spPr>
          <a:xfrm>
            <a:off x="1965188" y="1700513"/>
            <a:ext cx="4965600" cy="28065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199" y="4637000"/>
            <a:ext cx="1613978" cy="3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00" y="1783625"/>
            <a:ext cx="8483500" cy="31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5"/>
          <p:cNvSpPr txBox="1"/>
          <p:nvPr/>
        </p:nvSpPr>
        <p:spPr>
          <a:xfrm>
            <a:off x="839550" y="1004400"/>
            <a:ext cx="7464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Instalado, clique em Continuar até aparecer </a:t>
            </a:r>
            <a:r>
              <a:rPr b="1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i="1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 instalação está completa</a:t>
            </a:r>
            <a:r>
              <a:rPr b="1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”</a:t>
            </a:r>
            <a:r>
              <a:rPr b="0" i="0" lang="pt-BR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35"/>
          <p:cNvSpPr txBox="1"/>
          <p:nvPr/>
        </p:nvSpPr>
        <p:spPr>
          <a:xfrm>
            <a:off x="1626300" y="120850"/>
            <a:ext cx="5891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INSTALAÇÃO DO GIT (MAC)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35"/>
          <p:cNvSpPr/>
          <p:nvPr/>
        </p:nvSpPr>
        <p:spPr>
          <a:xfrm>
            <a:off x="387750" y="1843250"/>
            <a:ext cx="4065300" cy="28944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5"/>
          <p:cNvSpPr/>
          <p:nvPr/>
        </p:nvSpPr>
        <p:spPr>
          <a:xfrm>
            <a:off x="4689200" y="1846663"/>
            <a:ext cx="4065300" cy="28944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6599" y="4789400"/>
            <a:ext cx="1613978" cy="3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6"/>
          <p:cNvPicPr preferRelativeResize="0"/>
          <p:nvPr/>
        </p:nvPicPr>
        <p:blipFill rotWithShape="1">
          <a:blip r:embed="rId3">
            <a:alphaModFix/>
          </a:blip>
          <a:srcRect b="12000" l="0" r="0" t="12000"/>
          <a:stretch/>
        </p:blipFill>
        <p:spPr>
          <a:xfrm>
            <a:off x="-32900" y="0"/>
            <a:ext cx="91768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